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0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0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32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6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4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38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3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3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50717-6F4C-4DA0-A584-EC93BFD3A5C5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423D-FB4C-4342-ABD7-7C362FD7A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33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3.jpeg"/><Relationship Id="rId21" Type="http://schemas.openxmlformats.org/officeDocument/2006/relationships/image" Target="../media/image38.jpeg"/><Relationship Id="rId7" Type="http://schemas.openxmlformats.org/officeDocument/2006/relationships/image" Target="../media/image25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image" Target="../media/image22.jpe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8.jpeg"/><Relationship Id="rId24" Type="http://schemas.openxmlformats.org/officeDocument/2006/relationships/image" Target="../media/image41.jpeg"/><Relationship Id="rId5" Type="http://schemas.openxmlformats.org/officeDocument/2006/relationships/image" Target="../media/image1.jpeg"/><Relationship Id="rId15" Type="http://schemas.openxmlformats.org/officeDocument/2006/relationships/image" Target="../media/image32.jpeg"/><Relationship Id="rId23" Type="http://schemas.openxmlformats.org/officeDocument/2006/relationships/image" Target="../media/image40.jpeg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4.jpeg"/><Relationship Id="rId9" Type="http://schemas.openxmlformats.org/officeDocument/2006/relationships/image" Target="../media/image8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23" Type="http://schemas.openxmlformats.org/officeDocument/2006/relationships/image" Target="../media/image80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image" Target="../media/image81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263" y="431075"/>
            <a:ext cx="11040291" cy="608729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Our English Curriculum follows a text-based approach.</a:t>
            </a:r>
            <a:br>
              <a:rPr lang="en-GB" b="1" dirty="0" smtClean="0"/>
            </a:br>
            <a:r>
              <a:rPr lang="en-GB" b="1" dirty="0" smtClean="0"/>
              <a:t> 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On the following slides you will see the texts covered in each year group. We have worked hard to ensure children experience breadth and diversity, a range of genres and a large selection of  authors.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100" b="1" dirty="0" smtClean="0"/>
              <a:t>Note: Where the acronym RFP is used, this means “Reading for Pleasure”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4210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Room on the Broom: Amazon.co.uk: Donaldson, Julia, Scheffler, Axel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376" y="-6756671"/>
            <a:ext cx="953377" cy="8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0" y="1858141"/>
            <a:ext cx="12192000" cy="3536400"/>
            <a:chOff x="-14990" y="1922398"/>
            <a:chExt cx="12181544" cy="3558978"/>
          </a:xfrm>
        </p:grpSpPr>
        <p:sp>
          <p:nvSpPr>
            <p:cNvPr id="36" name="Freeform 35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7">
                <a:solidFill>
                  <a:srgbClr val="CF48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7">
                  <a:solidFill>
                    <a:srgbClr val="CF48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40" name="Isosceles Triangle 39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Isosceles Triangle 41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Isosceles Triangle 42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Isosceles Triangle 43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Isosceles Triangle 45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7" name="TextBox 46"/>
          <p:cNvSpPr txBox="1"/>
          <p:nvPr/>
        </p:nvSpPr>
        <p:spPr>
          <a:xfrm>
            <a:off x="8867083" y="71853"/>
            <a:ext cx="3221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chemeClr val="tx2"/>
                </a:solidFill>
              </a:rPr>
              <a:t>Nursery Key Texts road map</a:t>
            </a:r>
            <a:endParaRPr lang="en-GB" sz="2000" b="1" u="sng" dirty="0">
              <a:solidFill>
                <a:schemeClr val="tx2"/>
              </a:solidFill>
            </a:endParaRPr>
          </a:p>
        </p:txBody>
      </p:sp>
      <p:pic>
        <p:nvPicPr>
          <p:cNvPr id="48" name="Picture 4" descr="The Very Hungry Caterpillar: Amazon.co.uk: Carle, Eric: Book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968" y="232531"/>
            <a:ext cx="1024946" cy="7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anda's Surprise: Amazon.co.uk: Browne, Eileen, Browne, Eileen: Book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105" y="169647"/>
            <a:ext cx="979043" cy="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Handa's Hen: 1: Amazon.co.uk: Browne, Eileen, Browne, Eileen: Book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8750" y="936822"/>
            <a:ext cx="912073" cy="74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Meg and Mog: Amazon.co.uk: Nicoll, Helen, Pienkowski, Jan ..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124" y="46670"/>
            <a:ext cx="753000" cy="75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6" descr="Story of Rama and sita (simplified) / Diwali | Teaching Resource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871" y="781412"/>
            <a:ext cx="1016963" cy="7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2" descr="How to Make a Pizza: Band 00/Lilac Collins Big Cat: Amazon.co.uk ..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8439" y="430514"/>
            <a:ext cx="883832" cy="83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2" descr="Usborne Lift-the-flap Nativity: Amazon.co.uk: Brooks, Felicity ..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206" y="748647"/>
            <a:ext cx="828879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My Party: A wordless picture book about a birthday party. Collins ...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9081" y="105426"/>
            <a:ext cx="850258" cy="8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Goldilocks and the Three Bears (Usborne Picture Books): Amazon.co ...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1647" y="2350680"/>
            <a:ext cx="940167" cy="94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2" descr="The Gingerbread Man” at Usborne Children's Books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7992" y="3376299"/>
            <a:ext cx="967352" cy="96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4" descr="My Fairytale Time Jack and the Beanstalk – Miles Kelly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583" y="3749537"/>
            <a:ext cx="1072930" cy="10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6" descr="Ladybird Picture Books - Cinderella by Ronne Randall | Short ...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953" y="2273716"/>
            <a:ext cx="910972" cy="91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8" descr="Little Red Riding Hood - Ed Bryan - 9780857634757 - Allen &amp; Unwin ...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925" y="3841798"/>
            <a:ext cx="932840" cy="10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0" descr="Collins Big Cat Phonics for Letters and Sounds - Incy Wincy Spider : Band 00/Lilac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406" y="3914270"/>
            <a:ext cx="1021472" cy="9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2" descr="Mother Goose's Nursery Rhymes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078" y="2323409"/>
            <a:ext cx="739370" cy="9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8" descr="The Bad-tempered Ladybird: Amazon.co.uk: Carle, Eric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5" name="Picture 36" descr="https://encrypted-tbn0.gstatic.com/images?q=tbn%3AANd9GcQEDRPwINfYVs7MNiQWV-_Ft1rGtf71t2rLGNA6Yszr2Pk3wrHNDbmVB1BuVBo&amp;usqp=CAc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358" y="3875228"/>
            <a:ext cx="1099294" cy="11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18" name="Picture 70" descr="THE BAD TEMPERED LADYBIRD RESOURCES | Teaching Resources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41" y="5621744"/>
            <a:ext cx="1488399" cy="11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" name="Picture 72" descr="Mr Gumpy's Outing - Mr Gumpy (Paperback)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640" y="5621744"/>
            <a:ext cx="1054235" cy="107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8" descr="John The Mouse Who Learned to Read | Beverly Price | 9780140524741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6183" y="5698355"/>
            <a:ext cx="817844" cy="10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0" descr="Collins Big Cat - Minibeasts : Band 01A/Pink A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062" y="5669225"/>
            <a:ext cx="1013398" cy="107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1119913" y="1628336"/>
            <a:ext cx="835682" cy="841812"/>
            <a:chOff x="845017" y="1309584"/>
            <a:chExt cx="835682" cy="841812"/>
          </a:xfrm>
        </p:grpSpPr>
        <p:sp>
          <p:nvSpPr>
            <p:cNvPr id="64" name="Oval 63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66" name="Oval 65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82527" y="1551130"/>
            <a:ext cx="835682" cy="841812"/>
            <a:chOff x="845017" y="1309584"/>
            <a:chExt cx="835682" cy="841812"/>
          </a:xfrm>
        </p:grpSpPr>
        <p:sp>
          <p:nvSpPr>
            <p:cNvPr id="70" name="Oval 69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71" name="Oval 70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38273" y="2845647"/>
            <a:ext cx="835682" cy="841812"/>
            <a:chOff x="845017" y="1309584"/>
            <a:chExt cx="835682" cy="841812"/>
          </a:xfrm>
        </p:grpSpPr>
        <p:sp>
          <p:nvSpPr>
            <p:cNvPr id="73" name="Oval 72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74" name="Oval 73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2933" y="3052991"/>
            <a:ext cx="835682" cy="841812"/>
            <a:chOff x="845017" y="1309584"/>
            <a:chExt cx="835682" cy="841812"/>
          </a:xfrm>
        </p:grpSpPr>
        <p:sp>
          <p:nvSpPr>
            <p:cNvPr id="76" name="Oval 75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77" name="Oval 76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58812" y="4502182"/>
            <a:ext cx="835682" cy="841812"/>
            <a:chOff x="845017" y="1309584"/>
            <a:chExt cx="835682" cy="841812"/>
          </a:xfrm>
        </p:grpSpPr>
        <p:sp>
          <p:nvSpPr>
            <p:cNvPr id="79" name="Oval 78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80" name="Oval 79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94077" y="4975352"/>
            <a:ext cx="835682" cy="841812"/>
            <a:chOff x="845017" y="1309584"/>
            <a:chExt cx="835682" cy="841812"/>
          </a:xfrm>
        </p:grpSpPr>
        <p:sp>
          <p:nvSpPr>
            <p:cNvPr id="82" name="Oval 81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83" name="Oval 82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974209" y="971710"/>
            <a:ext cx="319705" cy="72615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277726" y="3902962"/>
            <a:ext cx="155977" cy="6599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664128" y="983018"/>
            <a:ext cx="193093" cy="6488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64" idx="7"/>
          </p:cNvCxnSpPr>
          <p:nvPr/>
        </p:nvCxnSpPr>
        <p:spPr>
          <a:xfrm flipH="1">
            <a:off x="1833212" y="758599"/>
            <a:ext cx="873123" cy="99301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64" idx="6"/>
          </p:cNvCxnSpPr>
          <p:nvPr/>
        </p:nvCxnSpPr>
        <p:spPr>
          <a:xfrm flipH="1">
            <a:off x="1955595" y="1364177"/>
            <a:ext cx="803688" cy="6850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094027" y="1476081"/>
            <a:ext cx="959140" cy="29899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70" idx="1"/>
          </p:cNvCxnSpPr>
          <p:nvPr/>
        </p:nvCxnSpPr>
        <p:spPr>
          <a:xfrm>
            <a:off x="6846749" y="1272624"/>
            <a:ext cx="258161" cy="40178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70" idx="0"/>
          </p:cNvCxnSpPr>
          <p:nvPr/>
        </p:nvCxnSpPr>
        <p:spPr>
          <a:xfrm flipH="1">
            <a:off x="7400368" y="917059"/>
            <a:ext cx="233914" cy="6340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70" idx="7"/>
          </p:cNvCxnSpPr>
          <p:nvPr/>
        </p:nvCxnSpPr>
        <p:spPr>
          <a:xfrm flipH="1">
            <a:off x="7695826" y="1271777"/>
            <a:ext cx="654689" cy="40263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8949879" y="2673649"/>
            <a:ext cx="861065" cy="42384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9000232" y="3275055"/>
            <a:ext cx="1196716" cy="1684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838177" y="3592892"/>
            <a:ext cx="208257" cy="32137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851233" y="2809644"/>
            <a:ext cx="206767" cy="29925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445430" y="2873781"/>
            <a:ext cx="280285" cy="22370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5646380" y="3554431"/>
            <a:ext cx="1034217" cy="42310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293914" y="5340340"/>
            <a:ext cx="243839" cy="3691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2118" idx="0"/>
          </p:cNvCxnSpPr>
          <p:nvPr/>
        </p:nvCxnSpPr>
        <p:spPr>
          <a:xfrm flipH="1">
            <a:off x="781441" y="5352408"/>
            <a:ext cx="267482" cy="2693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65" idx="1"/>
          </p:cNvCxnSpPr>
          <p:nvPr/>
        </p:nvCxnSpPr>
        <p:spPr>
          <a:xfrm flipV="1">
            <a:off x="1563698" y="4427444"/>
            <a:ext cx="542660" cy="3252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806295" y="5702466"/>
            <a:ext cx="206767" cy="29925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6025223" y="5728768"/>
            <a:ext cx="283204" cy="27295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0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056153"/>
            <a:ext cx="12192000" cy="3536400"/>
            <a:chOff x="-14990" y="1922398"/>
            <a:chExt cx="12181544" cy="3558978"/>
          </a:xfrm>
        </p:grpSpPr>
        <p:sp>
          <p:nvSpPr>
            <p:cNvPr id="5" name="Freeform 4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7">
                <a:solidFill>
                  <a:srgbClr val="CF48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7">
                  <a:solidFill>
                    <a:srgbClr val="CF48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9" name="Isosceles Triangle 8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Isosceles Triangle 10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16" name="Picture 2" descr="Goldilocks and the Three Bears: Ladybird First Favourite Tales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29" y="912001"/>
            <a:ext cx="874216" cy="8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We're Going on a Bear Hunt: Amazon.co.uk: Rosen, Michael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4107" y="2511686"/>
            <a:ext cx="908809" cy="8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Vivian French Collection 3 Books Bundle with Gift Journal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445" y="205306"/>
            <a:ext cx="1206238" cy="120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Room on the Broom: Amazon.co.uk: Donaldson, Julia, Scheffler, Axel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306" y="871065"/>
            <a:ext cx="953377" cy="8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Story of Rama and sita (simplified) / Diwali | Teaching Resourc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5689" y="695696"/>
            <a:ext cx="1016963" cy="7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Aliens Love Underpants!: Amazon.co.uk: Freedman, Claire, Cort, Ben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098" y="2431847"/>
            <a:ext cx="831572" cy="9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On a Pirate Ship by Sarah Courtaul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8754" y="256451"/>
            <a:ext cx="795587" cy="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Usborne Lift-the-flap Nativity: Amazon.co.uk: Brooks, Felicity ..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679" y="479589"/>
            <a:ext cx="828879" cy="90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Supertato: Amazon.co.uk: Hendra, Sue, Linnet, Paul: 9780857074478 ...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377" y="120590"/>
            <a:ext cx="867460" cy="8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Little Red Riding Hood by Lesley Sims, Bao Luu | Waterstones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6310" y="3433195"/>
            <a:ext cx="1000005" cy="100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The Gruffalo – White Cart Company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9035" y="1763818"/>
            <a:ext cx="887045" cy="11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4" descr="Owl Babies Power Point. | Teaching Resources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6639" y="2352358"/>
            <a:ext cx="1355501" cy="9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0" descr="Guess How Much I Love You by Sam McBratney: 9781536210637 ...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5280" y="3718540"/>
            <a:ext cx="930730" cy="108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2" descr="The Three Little Pigs (My First Fairy Tales): Amazon.co.uk ...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1776" y="4092599"/>
            <a:ext cx="887553" cy="101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4" descr="Flip-Up Fairy Tales: Three Billy Goats Gruff - Scholastic Shop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861" y="4071452"/>
            <a:ext cx="974893" cy="9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8" descr="Dear Zoo: Lift the Flaps: Amazon.co.uk: Rod Campbell ...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6356" y="4262473"/>
            <a:ext cx="826724" cy="81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2" descr="The Easter story” at Usborne Children's Books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1931" y="2543711"/>
            <a:ext cx="817101" cy="81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6" descr="On Sudden Hill: Amazon.co.uk: Sarah, Linda, Davies, Benji ...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468" y="5915444"/>
            <a:ext cx="881096" cy="7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8" descr="Caryl Hart Pack x 5 - Scholastic Shop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999" y="5551214"/>
            <a:ext cx="1335678" cy="133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0" descr="Christopher's Caterpillars (Christopher Nibble): Amazon.co.uk ...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421" y="5780358"/>
            <a:ext cx="988101" cy="9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2" descr="Bug Club Phonics Non Fiction Year 1 Phase 4 Set 12 Fantastic Fish ...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921" y="5887971"/>
            <a:ext cx="858833" cy="90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4" descr="Elmer the Patchwork Elephant - Wikipedia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006" y="5974419"/>
            <a:ext cx="780916" cy="78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umn is Here! A Young Readers Picture Book eBook: Gray, Heidi ...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291" y="871065"/>
            <a:ext cx="827281" cy="82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706823" y="34968"/>
            <a:ext cx="373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chemeClr val="tx2"/>
                </a:solidFill>
              </a:rPr>
              <a:t>Reception Key Texts road map</a:t>
            </a:r>
            <a:endParaRPr lang="en-GB" sz="2000" b="1" u="sng" dirty="0">
              <a:solidFill>
                <a:schemeClr val="tx2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099701" y="1705076"/>
            <a:ext cx="835682" cy="841812"/>
            <a:chOff x="845017" y="1309584"/>
            <a:chExt cx="835682" cy="841812"/>
          </a:xfrm>
        </p:grpSpPr>
        <p:sp>
          <p:nvSpPr>
            <p:cNvPr id="44" name="Oval 43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46" name="Oval 45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74720" y="1802840"/>
            <a:ext cx="835682" cy="841812"/>
            <a:chOff x="845017" y="1309584"/>
            <a:chExt cx="835682" cy="841812"/>
          </a:xfrm>
        </p:grpSpPr>
        <p:sp>
          <p:nvSpPr>
            <p:cNvPr id="48" name="Oval 47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49" name="Oval 48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55771" y="2944480"/>
            <a:ext cx="835682" cy="841812"/>
            <a:chOff x="845017" y="1309584"/>
            <a:chExt cx="835682" cy="841812"/>
          </a:xfrm>
        </p:grpSpPr>
        <p:sp>
          <p:nvSpPr>
            <p:cNvPr id="51" name="Oval 50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52" name="Oval 51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84747" y="3312053"/>
            <a:ext cx="835682" cy="841812"/>
            <a:chOff x="845017" y="1309584"/>
            <a:chExt cx="835682" cy="841812"/>
          </a:xfrm>
        </p:grpSpPr>
        <p:sp>
          <p:nvSpPr>
            <p:cNvPr id="54" name="Oval 53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55" name="Oval 54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58812" y="4502182"/>
            <a:ext cx="835682" cy="841812"/>
            <a:chOff x="845017" y="1309584"/>
            <a:chExt cx="835682" cy="841812"/>
          </a:xfrm>
        </p:grpSpPr>
        <p:sp>
          <p:nvSpPr>
            <p:cNvPr id="57" name="Oval 56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58" name="Oval 57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993775" y="5128787"/>
            <a:ext cx="835682" cy="841812"/>
            <a:chOff x="845017" y="1309584"/>
            <a:chExt cx="835682" cy="841812"/>
          </a:xfrm>
        </p:grpSpPr>
        <p:sp>
          <p:nvSpPr>
            <p:cNvPr id="60" name="Oval 59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61" name="Oval 60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cxnSp>
        <p:nvCxnSpPr>
          <p:cNvPr id="62" name="Straight Connector 61"/>
          <p:cNvCxnSpPr>
            <a:endCxn id="44" idx="1"/>
          </p:cNvCxnSpPr>
          <p:nvPr/>
        </p:nvCxnSpPr>
        <p:spPr>
          <a:xfrm>
            <a:off x="1738120" y="984895"/>
            <a:ext cx="483964" cy="8434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138917" y="1394306"/>
            <a:ext cx="1013852" cy="5650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671512" y="1384582"/>
            <a:ext cx="138445" cy="3819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44" idx="7"/>
          </p:cNvCxnSpPr>
          <p:nvPr/>
        </p:nvCxnSpPr>
        <p:spPr>
          <a:xfrm flipH="1">
            <a:off x="2813000" y="1574645"/>
            <a:ext cx="764940" cy="2537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17" idx="3"/>
          </p:cNvCxnSpPr>
          <p:nvPr/>
        </p:nvCxnSpPr>
        <p:spPr>
          <a:xfrm flipH="1">
            <a:off x="2092916" y="2515974"/>
            <a:ext cx="271347" cy="3998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860421" y="1103195"/>
            <a:ext cx="209422" cy="77029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8060859" y="1478394"/>
            <a:ext cx="555455" cy="5505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400848" y="1358732"/>
            <a:ext cx="139760" cy="4927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48" idx="1"/>
          </p:cNvCxnSpPr>
          <p:nvPr/>
        </p:nvCxnSpPr>
        <p:spPr>
          <a:xfrm>
            <a:off x="6587684" y="1583741"/>
            <a:ext cx="809419" cy="3423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9073468" y="2609224"/>
            <a:ext cx="573440" cy="56112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9074171" y="3012612"/>
            <a:ext cx="1672214" cy="3411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9088240" y="3519595"/>
            <a:ext cx="1209242" cy="1523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32" idx="1"/>
          </p:cNvCxnSpPr>
          <p:nvPr/>
        </p:nvCxnSpPr>
        <p:spPr>
          <a:xfrm flipH="1" flipV="1">
            <a:off x="8890640" y="3722227"/>
            <a:ext cx="354640" cy="54024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H="1">
            <a:off x="7274018" y="2651904"/>
            <a:ext cx="266590" cy="43166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4819145" y="3202473"/>
            <a:ext cx="211710" cy="1513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816706" y="4142557"/>
            <a:ext cx="253656" cy="5361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423771" y="4113837"/>
            <a:ext cx="271432" cy="25484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35" idx="1"/>
          </p:cNvCxnSpPr>
          <p:nvPr/>
        </p:nvCxnSpPr>
        <p:spPr>
          <a:xfrm flipH="1">
            <a:off x="1590248" y="4671066"/>
            <a:ext cx="286108" cy="1757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7" idx="3"/>
          </p:cNvCxnSpPr>
          <p:nvPr/>
        </p:nvCxnSpPr>
        <p:spPr>
          <a:xfrm flipH="1">
            <a:off x="415981" y="5220713"/>
            <a:ext cx="465214" cy="5015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1460393" y="5238544"/>
            <a:ext cx="485721" cy="81142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5895693" y="5944602"/>
            <a:ext cx="306929" cy="5064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42" idx="1"/>
          </p:cNvCxnSpPr>
          <p:nvPr/>
        </p:nvCxnSpPr>
        <p:spPr>
          <a:xfrm flipH="1" flipV="1">
            <a:off x="6514423" y="5956258"/>
            <a:ext cx="255498" cy="3842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6789484" y="5680973"/>
            <a:ext cx="1070937" cy="2344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02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5FB-2B66-4598-854E-A63B199FC595}" type="slidenum">
              <a:rPr lang="en-GB" smtClean="0"/>
              <a:t>4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0" y="1929693"/>
            <a:ext cx="12192000" cy="3536400"/>
            <a:chOff x="-14990" y="1922398"/>
            <a:chExt cx="12181544" cy="3558978"/>
          </a:xfrm>
        </p:grpSpPr>
        <p:sp>
          <p:nvSpPr>
            <p:cNvPr id="8" name="Freeform 7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7">
                <a:solidFill>
                  <a:srgbClr val="CF48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7">
                  <a:solidFill>
                    <a:srgbClr val="CF48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" name="Isosceles Triangle 14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Isosceles Triangle 15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Isosceles Triangle 17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9" name="TextBox 18"/>
          <p:cNvSpPr txBox="1"/>
          <p:nvPr/>
        </p:nvSpPr>
        <p:spPr>
          <a:xfrm>
            <a:off x="4020479" y="0"/>
            <a:ext cx="389637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sz="2000" b="1" u="sng" dirty="0" smtClean="0">
                <a:solidFill>
                  <a:srgbClr val="F5B005"/>
                </a:solidFill>
              </a:rPr>
              <a:t>English </a:t>
            </a:r>
            <a:r>
              <a:rPr lang="en-GB" sz="2000" b="1" u="sng" dirty="0">
                <a:solidFill>
                  <a:srgbClr val="F5B005"/>
                </a:solidFill>
              </a:rPr>
              <a:t>curriculum road </a:t>
            </a:r>
            <a:r>
              <a:rPr lang="en-GB" sz="2000" b="1" u="sng" dirty="0" smtClean="0">
                <a:solidFill>
                  <a:srgbClr val="F5B005"/>
                </a:solidFill>
              </a:rPr>
              <a:t>map Year 1 </a:t>
            </a:r>
            <a:endParaRPr lang="en-GB" sz="2000" b="1" u="sng" dirty="0">
              <a:solidFill>
                <a:srgbClr val="F5B005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19913" y="1628336"/>
            <a:ext cx="835682" cy="841812"/>
            <a:chOff x="845017" y="1309584"/>
            <a:chExt cx="835682" cy="841812"/>
          </a:xfrm>
        </p:grpSpPr>
        <p:sp>
          <p:nvSpPr>
            <p:cNvPr id="21" name="Oval 20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2" name="Oval 21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68820" y="1628336"/>
            <a:ext cx="835682" cy="841812"/>
            <a:chOff x="845017" y="1309584"/>
            <a:chExt cx="835682" cy="841812"/>
          </a:xfrm>
        </p:grpSpPr>
        <p:sp>
          <p:nvSpPr>
            <p:cNvPr id="24" name="Oval 23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5" name="Oval 24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70417" y="2609784"/>
            <a:ext cx="835682" cy="841812"/>
            <a:chOff x="845017" y="1309584"/>
            <a:chExt cx="835682" cy="841812"/>
          </a:xfrm>
        </p:grpSpPr>
        <p:sp>
          <p:nvSpPr>
            <p:cNvPr id="27" name="Oval 26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8" name="Oval 27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51276" y="3185901"/>
            <a:ext cx="835682" cy="841812"/>
            <a:chOff x="845017" y="1309584"/>
            <a:chExt cx="835682" cy="841812"/>
          </a:xfrm>
        </p:grpSpPr>
        <p:sp>
          <p:nvSpPr>
            <p:cNvPr id="30" name="Oval 29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31" name="Oval 30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12128" y="4763608"/>
            <a:ext cx="835682" cy="841812"/>
            <a:chOff x="845017" y="1309584"/>
            <a:chExt cx="835682" cy="841812"/>
          </a:xfrm>
        </p:grpSpPr>
        <p:sp>
          <p:nvSpPr>
            <p:cNvPr id="33" name="Oval 32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34" name="Oval 33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F5B005"/>
                  </a:solidFill>
                </a:rPr>
                <a:t>S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432997" y="5069854"/>
            <a:ext cx="835682" cy="841812"/>
            <a:chOff x="845017" y="1309584"/>
            <a:chExt cx="835682" cy="841812"/>
          </a:xfrm>
        </p:grpSpPr>
        <p:sp>
          <p:nvSpPr>
            <p:cNvPr id="36" name="Oval 35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37" name="Oval 36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40" y="88644"/>
            <a:ext cx="909545" cy="1178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461" y="118740"/>
            <a:ext cx="1007450" cy="1266720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21" idx="1"/>
          </p:cNvCxnSpPr>
          <p:nvPr/>
        </p:nvCxnSpPr>
        <p:spPr>
          <a:xfrm>
            <a:off x="739892" y="1199775"/>
            <a:ext cx="502404" cy="55184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673531" y="1377851"/>
            <a:ext cx="131847" cy="270468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678" y="376170"/>
            <a:ext cx="1182019" cy="133552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93" y="400110"/>
            <a:ext cx="865189" cy="108148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279" y="473386"/>
            <a:ext cx="917281" cy="1030177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4688697" y="1522343"/>
            <a:ext cx="288405" cy="351798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257225" y="1492650"/>
            <a:ext cx="7106" cy="15566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24" idx="7"/>
          </p:cNvCxnSpPr>
          <p:nvPr/>
        </p:nvCxnSpPr>
        <p:spPr>
          <a:xfrm flipH="1">
            <a:off x="5682119" y="1492650"/>
            <a:ext cx="476456" cy="25896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595423"/>
            <a:ext cx="1230594" cy="12305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609" y="1867320"/>
            <a:ext cx="1621400" cy="120565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194" y="3165988"/>
            <a:ext cx="1026459" cy="1182377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 flipH="1">
            <a:off x="8941981" y="1823144"/>
            <a:ext cx="128340" cy="82700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9122126" y="2531078"/>
            <a:ext cx="390090" cy="30837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 flipV="1">
            <a:off x="9193453" y="3193604"/>
            <a:ext cx="637526" cy="331378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253" y="2343110"/>
            <a:ext cx="946558" cy="95909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225" y="3858622"/>
            <a:ext cx="800737" cy="9203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821" y="3986794"/>
            <a:ext cx="965421" cy="944203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 flipH="1">
            <a:off x="4379026" y="4017958"/>
            <a:ext cx="243071" cy="43167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4" idx="1"/>
          </p:cNvCxnSpPr>
          <p:nvPr/>
        </p:nvCxnSpPr>
        <p:spPr>
          <a:xfrm>
            <a:off x="5045086" y="3933394"/>
            <a:ext cx="212139" cy="38539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4396150" y="2812463"/>
            <a:ext cx="212285" cy="40888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5949" y="4004660"/>
            <a:ext cx="842070" cy="86176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9" y="5665080"/>
            <a:ext cx="1150585" cy="111990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817" y="5684115"/>
            <a:ext cx="1369014" cy="1119490"/>
          </a:xfrm>
          <a:prstGeom prst="rect">
            <a:avLst/>
          </a:prstGeom>
        </p:spPr>
      </p:pic>
      <p:cxnSp>
        <p:nvCxnSpPr>
          <p:cNvPr id="76" name="Straight Connector 75"/>
          <p:cNvCxnSpPr>
            <a:endCxn id="74" idx="0"/>
          </p:cNvCxnSpPr>
          <p:nvPr/>
        </p:nvCxnSpPr>
        <p:spPr>
          <a:xfrm flipH="1">
            <a:off x="669942" y="5456111"/>
            <a:ext cx="320892" cy="20896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1500935" y="4368170"/>
            <a:ext cx="243071" cy="43167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434660" y="5598553"/>
            <a:ext cx="370718" cy="40230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440" y="5665080"/>
            <a:ext cx="1572232" cy="115041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950" y="5603522"/>
            <a:ext cx="980256" cy="1214665"/>
          </a:xfrm>
          <a:prstGeom prst="rect">
            <a:avLst/>
          </a:prstGeom>
        </p:spPr>
      </p:pic>
      <p:cxnSp>
        <p:nvCxnSpPr>
          <p:cNvPr id="84" name="Straight Connector 83"/>
          <p:cNvCxnSpPr/>
          <p:nvPr/>
        </p:nvCxnSpPr>
        <p:spPr>
          <a:xfrm flipH="1" flipV="1">
            <a:off x="9132901" y="5784959"/>
            <a:ext cx="207539" cy="31937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3" idx="3"/>
          </p:cNvCxnSpPr>
          <p:nvPr/>
        </p:nvCxnSpPr>
        <p:spPr>
          <a:xfrm flipV="1">
            <a:off x="8331206" y="5822208"/>
            <a:ext cx="260517" cy="38864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986" y="3883487"/>
            <a:ext cx="969788" cy="1150816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 flipH="1" flipV="1">
            <a:off x="8573013" y="4636993"/>
            <a:ext cx="212285" cy="40888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3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5FB-2B66-4598-854E-A63B199FC595}" type="slidenum">
              <a:rPr lang="en-GB" smtClean="0"/>
              <a:t>5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0" y="1981465"/>
            <a:ext cx="12192000" cy="3536400"/>
            <a:chOff x="-14990" y="1922398"/>
            <a:chExt cx="12181544" cy="3558978"/>
          </a:xfrm>
        </p:grpSpPr>
        <p:sp>
          <p:nvSpPr>
            <p:cNvPr id="4" name="Freeform 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7">
                <a:solidFill>
                  <a:srgbClr val="CF48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7">
                  <a:solidFill>
                    <a:srgbClr val="CF48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8" name="Isosceles Triangle 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Isosceles Triangle 1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1119913" y="1628336"/>
            <a:ext cx="835682" cy="841812"/>
            <a:chOff x="845017" y="1309584"/>
            <a:chExt cx="835682" cy="841812"/>
          </a:xfrm>
        </p:grpSpPr>
        <p:sp>
          <p:nvSpPr>
            <p:cNvPr id="16" name="Oval 15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7" name="Oval 16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68820" y="1628336"/>
            <a:ext cx="835682" cy="841812"/>
            <a:chOff x="845017" y="1309584"/>
            <a:chExt cx="835682" cy="841812"/>
          </a:xfrm>
        </p:grpSpPr>
        <p:sp>
          <p:nvSpPr>
            <p:cNvPr id="19" name="Oval 18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0" name="Oval 19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70417" y="2609784"/>
            <a:ext cx="835682" cy="841812"/>
            <a:chOff x="845017" y="1309584"/>
            <a:chExt cx="835682" cy="841812"/>
          </a:xfrm>
        </p:grpSpPr>
        <p:sp>
          <p:nvSpPr>
            <p:cNvPr id="22" name="Oval 21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3" name="Oval 22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55647" y="3177611"/>
            <a:ext cx="835682" cy="841812"/>
            <a:chOff x="845017" y="1309584"/>
            <a:chExt cx="835682" cy="841812"/>
          </a:xfrm>
        </p:grpSpPr>
        <p:sp>
          <p:nvSpPr>
            <p:cNvPr id="25" name="Oval 24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6" name="Oval 25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12128" y="4763608"/>
            <a:ext cx="835682" cy="841812"/>
            <a:chOff x="845017" y="1309584"/>
            <a:chExt cx="835682" cy="841812"/>
          </a:xfrm>
        </p:grpSpPr>
        <p:sp>
          <p:nvSpPr>
            <p:cNvPr id="28" name="Oval 27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9" name="Oval 28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F5B005"/>
                  </a:solidFill>
                </a:rPr>
                <a:t>S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10244" y="5103859"/>
            <a:ext cx="835682" cy="841812"/>
            <a:chOff x="845017" y="1309584"/>
            <a:chExt cx="835682" cy="841812"/>
          </a:xfrm>
        </p:grpSpPr>
        <p:sp>
          <p:nvSpPr>
            <p:cNvPr id="31" name="Oval 30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32" name="Oval 31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20479" y="0"/>
            <a:ext cx="389637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sz="2000" b="1" u="sng" dirty="0" smtClean="0">
                <a:solidFill>
                  <a:srgbClr val="F5B005"/>
                </a:solidFill>
              </a:rPr>
              <a:t>English </a:t>
            </a:r>
            <a:r>
              <a:rPr lang="en-GB" sz="2000" b="1" u="sng" dirty="0">
                <a:solidFill>
                  <a:srgbClr val="F5B005"/>
                </a:solidFill>
              </a:rPr>
              <a:t>curriculum road </a:t>
            </a:r>
            <a:r>
              <a:rPr lang="en-GB" sz="2000" b="1" u="sng" dirty="0" smtClean="0">
                <a:solidFill>
                  <a:srgbClr val="F5B005"/>
                </a:solidFill>
              </a:rPr>
              <a:t>map Year 2 </a:t>
            </a:r>
            <a:endParaRPr lang="en-GB" sz="2000" b="1" u="sng" dirty="0">
              <a:solidFill>
                <a:srgbClr val="F5B005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6" y="18273"/>
            <a:ext cx="1281179" cy="1599265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666038" y="1592566"/>
            <a:ext cx="497164" cy="24216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443" y="2383425"/>
            <a:ext cx="727435" cy="858001"/>
          </a:xfrm>
          <a:prstGeom prst="rect">
            <a:avLst/>
          </a:prstGeom>
        </p:spPr>
      </p:pic>
      <p:cxnSp>
        <p:nvCxnSpPr>
          <p:cNvPr id="38" name="Straight Connector 37"/>
          <p:cNvCxnSpPr>
            <a:endCxn id="16" idx="7"/>
          </p:cNvCxnSpPr>
          <p:nvPr/>
        </p:nvCxnSpPr>
        <p:spPr>
          <a:xfrm flipH="1">
            <a:off x="1833212" y="1566373"/>
            <a:ext cx="398407" cy="18524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947" y="400110"/>
            <a:ext cx="1131325" cy="128688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543" y="434555"/>
            <a:ext cx="873194" cy="11052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667" y="563505"/>
            <a:ext cx="913204" cy="1090942"/>
          </a:xfrm>
          <a:prstGeom prst="rect">
            <a:avLst/>
          </a:prstGeom>
        </p:spPr>
      </p:pic>
      <p:cxnSp>
        <p:nvCxnSpPr>
          <p:cNvPr id="44" name="Straight Connector 43"/>
          <p:cNvCxnSpPr>
            <a:endCxn id="19" idx="1"/>
          </p:cNvCxnSpPr>
          <p:nvPr/>
        </p:nvCxnSpPr>
        <p:spPr>
          <a:xfrm>
            <a:off x="4859272" y="1506711"/>
            <a:ext cx="231931" cy="244906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9" idx="0"/>
          </p:cNvCxnSpPr>
          <p:nvPr/>
        </p:nvCxnSpPr>
        <p:spPr>
          <a:xfrm flipH="1">
            <a:off x="5386661" y="1509457"/>
            <a:ext cx="79760" cy="11887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9" idx="7"/>
          </p:cNvCxnSpPr>
          <p:nvPr/>
        </p:nvCxnSpPr>
        <p:spPr>
          <a:xfrm flipH="1">
            <a:off x="5682119" y="1564807"/>
            <a:ext cx="424899" cy="18681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2062" y="788408"/>
            <a:ext cx="1162212" cy="145752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077" y="1213628"/>
            <a:ext cx="1150952" cy="1540372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H="1">
            <a:off x="8975473" y="2262789"/>
            <a:ext cx="393621" cy="39431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9172283" y="2250041"/>
            <a:ext cx="1251091" cy="62061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343" y="2402911"/>
            <a:ext cx="959528" cy="92972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328" y="3869520"/>
            <a:ext cx="890028" cy="9476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465" y="2411075"/>
            <a:ext cx="844041" cy="8691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4002" y="2830967"/>
            <a:ext cx="918142" cy="1282595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flipH="1">
            <a:off x="9178792" y="3065148"/>
            <a:ext cx="1074507" cy="109248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4724087" y="2913456"/>
            <a:ext cx="269961" cy="29120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9" idx="1"/>
          </p:cNvCxnSpPr>
          <p:nvPr/>
        </p:nvCxnSpPr>
        <p:spPr>
          <a:xfrm flipH="1">
            <a:off x="5450095" y="2867776"/>
            <a:ext cx="626248" cy="39848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60" idx="1"/>
          </p:cNvCxnSpPr>
          <p:nvPr/>
        </p:nvCxnSpPr>
        <p:spPr>
          <a:xfrm flipH="1" flipV="1">
            <a:off x="5339583" y="3980925"/>
            <a:ext cx="251745" cy="36240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4748890" y="3991466"/>
            <a:ext cx="245019" cy="37315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9398" y="3896350"/>
            <a:ext cx="1011352" cy="112824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1" y="5576718"/>
            <a:ext cx="948576" cy="121282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533" y="5669712"/>
            <a:ext cx="727086" cy="1127725"/>
          </a:xfrm>
          <a:prstGeom prst="rect">
            <a:avLst/>
          </a:prstGeom>
        </p:spPr>
      </p:pic>
      <p:cxnSp>
        <p:nvCxnSpPr>
          <p:cNvPr id="79" name="Straight Connector 78"/>
          <p:cNvCxnSpPr>
            <a:endCxn id="77" idx="0"/>
          </p:cNvCxnSpPr>
          <p:nvPr/>
        </p:nvCxnSpPr>
        <p:spPr>
          <a:xfrm flipH="1">
            <a:off x="572399" y="5306664"/>
            <a:ext cx="342229" cy="27005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1543578" y="4452521"/>
            <a:ext cx="245019" cy="37315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329172" y="5610665"/>
            <a:ext cx="175361" cy="40024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258" y="5709766"/>
            <a:ext cx="1492153" cy="112867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556" y="3900554"/>
            <a:ext cx="930228" cy="104849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6498" y="3974362"/>
            <a:ext cx="889848" cy="1113866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flipH="1">
            <a:off x="7860421" y="5779220"/>
            <a:ext cx="245019" cy="37315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098713" y="4738465"/>
            <a:ext cx="176055" cy="442648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676437" y="5868417"/>
            <a:ext cx="299036" cy="48793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36" y="2469284"/>
            <a:ext cx="990414" cy="977717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 flipH="1">
            <a:off x="1100978" y="2469284"/>
            <a:ext cx="315874" cy="453606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556" y="821548"/>
            <a:ext cx="702892" cy="1029488"/>
          </a:xfrm>
          <a:prstGeom prst="rect">
            <a:avLst/>
          </a:prstGeom>
        </p:spPr>
      </p:pic>
      <p:cxnSp>
        <p:nvCxnSpPr>
          <p:cNvPr id="75" name="Straight Connector 74"/>
          <p:cNvCxnSpPr>
            <a:endCxn id="22" idx="0"/>
          </p:cNvCxnSpPr>
          <p:nvPr/>
        </p:nvCxnSpPr>
        <p:spPr>
          <a:xfrm>
            <a:off x="8738514" y="1892312"/>
            <a:ext cx="49744" cy="71747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350" y="3602255"/>
            <a:ext cx="1168467" cy="783787"/>
          </a:xfrm>
          <a:prstGeom prst="rect">
            <a:avLst/>
          </a:prstGeom>
        </p:spPr>
      </p:pic>
      <p:cxnSp>
        <p:nvCxnSpPr>
          <p:cNvPr id="80" name="Straight Connector 79"/>
          <p:cNvCxnSpPr>
            <a:stCxn id="48" idx="0"/>
          </p:cNvCxnSpPr>
          <p:nvPr/>
        </p:nvCxnSpPr>
        <p:spPr>
          <a:xfrm flipH="1" flipV="1">
            <a:off x="8978397" y="3428761"/>
            <a:ext cx="560187" cy="17349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935" y="5758299"/>
            <a:ext cx="758233" cy="1056750"/>
          </a:xfrm>
          <a:prstGeom prst="rect">
            <a:avLst/>
          </a:prstGeom>
        </p:spPr>
      </p:pic>
      <p:cxnSp>
        <p:nvCxnSpPr>
          <p:cNvPr id="83" name="Straight Connector 82"/>
          <p:cNvCxnSpPr/>
          <p:nvPr/>
        </p:nvCxnSpPr>
        <p:spPr>
          <a:xfrm>
            <a:off x="1764914" y="2425974"/>
            <a:ext cx="229646" cy="53047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867" y="290523"/>
            <a:ext cx="1253737" cy="1305667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2632817" y="2657106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35871" y="970476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170720" y="3324350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1575029" y="1855245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790444" y="4570912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99087" y="6112383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713022" y="6112382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5FB-2B66-4598-854E-A63B199FC595}" type="slidenum">
              <a:rPr lang="en-GB" smtClean="0"/>
              <a:t>6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0" y="1929693"/>
            <a:ext cx="12192000" cy="3536400"/>
            <a:chOff x="-14990" y="1922398"/>
            <a:chExt cx="12181544" cy="3558978"/>
          </a:xfrm>
        </p:grpSpPr>
        <p:sp>
          <p:nvSpPr>
            <p:cNvPr id="4" name="Freeform 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7">
                <a:solidFill>
                  <a:srgbClr val="CF48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7">
                  <a:solidFill>
                    <a:srgbClr val="CF48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8" name="Isosceles Triangle 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Isosceles Triangle 1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1119913" y="1628336"/>
            <a:ext cx="835682" cy="841812"/>
            <a:chOff x="845017" y="1309584"/>
            <a:chExt cx="835682" cy="841812"/>
          </a:xfrm>
        </p:grpSpPr>
        <p:sp>
          <p:nvSpPr>
            <p:cNvPr id="16" name="Oval 15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7" name="Oval 16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90726" y="1654447"/>
            <a:ext cx="835682" cy="841812"/>
            <a:chOff x="845017" y="1309584"/>
            <a:chExt cx="835682" cy="841812"/>
          </a:xfrm>
        </p:grpSpPr>
        <p:sp>
          <p:nvSpPr>
            <p:cNvPr id="19" name="Oval 18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0" name="Oval 19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70417" y="2609784"/>
            <a:ext cx="835682" cy="841812"/>
            <a:chOff x="845017" y="1309584"/>
            <a:chExt cx="835682" cy="841812"/>
          </a:xfrm>
        </p:grpSpPr>
        <p:sp>
          <p:nvSpPr>
            <p:cNvPr id="22" name="Oval 21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3" name="Oval 22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51276" y="3185901"/>
            <a:ext cx="835682" cy="841812"/>
            <a:chOff x="845017" y="1309584"/>
            <a:chExt cx="835682" cy="841812"/>
          </a:xfrm>
        </p:grpSpPr>
        <p:sp>
          <p:nvSpPr>
            <p:cNvPr id="25" name="Oval 24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6" name="Oval 25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12128" y="4763608"/>
            <a:ext cx="835682" cy="841812"/>
            <a:chOff x="845017" y="1309584"/>
            <a:chExt cx="835682" cy="841812"/>
          </a:xfrm>
        </p:grpSpPr>
        <p:sp>
          <p:nvSpPr>
            <p:cNvPr id="28" name="Oval 27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9" name="Oval 28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F5B005"/>
                  </a:solidFill>
                </a:rPr>
                <a:t>S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32997" y="5069854"/>
            <a:ext cx="835682" cy="841812"/>
            <a:chOff x="845017" y="1309584"/>
            <a:chExt cx="835682" cy="841812"/>
          </a:xfrm>
        </p:grpSpPr>
        <p:sp>
          <p:nvSpPr>
            <p:cNvPr id="31" name="Oval 30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32" name="Oval 31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20479" y="0"/>
            <a:ext cx="389637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sz="2000" b="1" u="sng" dirty="0" smtClean="0">
                <a:solidFill>
                  <a:srgbClr val="F5B005"/>
                </a:solidFill>
              </a:rPr>
              <a:t>English </a:t>
            </a:r>
            <a:r>
              <a:rPr lang="en-GB" sz="2000" b="1" u="sng" dirty="0">
                <a:solidFill>
                  <a:srgbClr val="F5B005"/>
                </a:solidFill>
              </a:rPr>
              <a:t>curriculum road </a:t>
            </a:r>
            <a:r>
              <a:rPr lang="en-GB" sz="2000" b="1" u="sng" dirty="0" smtClean="0">
                <a:solidFill>
                  <a:srgbClr val="F5B005"/>
                </a:solidFill>
              </a:rPr>
              <a:t>map Year </a:t>
            </a:r>
            <a:r>
              <a:rPr lang="en-GB" sz="2000" b="1" u="sng" dirty="0">
                <a:solidFill>
                  <a:srgbClr val="F5B005"/>
                </a:solidFill>
              </a:rPr>
              <a:t>3</a:t>
            </a:r>
            <a:r>
              <a:rPr lang="en-GB" sz="2000" b="1" u="sng" dirty="0" smtClean="0">
                <a:solidFill>
                  <a:srgbClr val="F5B005"/>
                </a:solidFill>
              </a:rPr>
              <a:t> </a:t>
            </a:r>
            <a:endParaRPr lang="en-GB" sz="2000" b="1" u="sng" dirty="0">
              <a:solidFill>
                <a:srgbClr val="F5B005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11" y="71214"/>
            <a:ext cx="1221879" cy="13149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963" y="232378"/>
            <a:ext cx="1213121" cy="11999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319" y="513222"/>
            <a:ext cx="1091061" cy="1141225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H="1">
            <a:off x="1939214" y="1610458"/>
            <a:ext cx="774350" cy="34077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6" idx="7"/>
          </p:cNvCxnSpPr>
          <p:nvPr/>
        </p:nvCxnSpPr>
        <p:spPr>
          <a:xfrm flipH="1">
            <a:off x="1833212" y="1412810"/>
            <a:ext cx="325282" cy="33880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6" idx="1"/>
          </p:cNvCxnSpPr>
          <p:nvPr/>
        </p:nvCxnSpPr>
        <p:spPr>
          <a:xfrm>
            <a:off x="859139" y="1379031"/>
            <a:ext cx="383157" cy="372586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6" y="2349520"/>
            <a:ext cx="740447" cy="1137387"/>
          </a:xfrm>
          <a:prstGeom prst="rect">
            <a:avLst/>
          </a:prstGeom>
        </p:spPr>
      </p:pic>
      <p:cxnSp>
        <p:nvCxnSpPr>
          <p:cNvPr id="44" name="Straight Connector 43"/>
          <p:cNvCxnSpPr>
            <a:endCxn id="16" idx="3"/>
          </p:cNvCxnSpPr>
          <p:nvPr/>
        </p:nvCxnSpPr>
        <p:spPr>
          <a:xfrm flipV="1">
            <a:off x="828413" y="2346867"/>
            <a:ext cx="413883" cy="405236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66" y="532461"/>
            <a:ext cx="871000" cy="107341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488" y="582032"/>
            <a:ext cx="828819" cy="1190605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6378014" y="1484469"/>
            <a:ext cx="791701" cy="38783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166767" y="1460759"/>
            <a:ext cx="128636" cy="26480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19" idx="1"/>
          </p:cNvCxnSpPr>
          <p:nvPr/>
        </p:nvCxnSpPr>
        <p:spPr>
          <a:xfrm>
            <a:off x="5511726" y="1607761"/>
            <a:ext cx="201383" cy="16996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1956" y="627644"/>
            <a:ext cx="1143160" cy="171473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642" y="1872871"/>
            <a:ext cx="905297" cy="1366938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 flipH="1">
            <a:off x="8976966" y="2346889"/>
            <a:ext cx="128636" cy="26480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9142133" y="2528834"/>
            <a:ext cx="1023988" cy="38937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9892" y="3812848"/>
            <a:ext cx="885756" cy="105447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266" y="2314659"/>
            <a:ext cx="953626" cy="101798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218" y="3880974"/>
            <a:ext cx="750792" cy="1041797"/>
          </a:xfrm>
          <a:prstGeom prst="rect">
            <a:avLst/>
          </a:prstGeom>
        </p:spPr>
      </p:pic>
      <p:cxnSp>
        <p:nvCxnSpPr>
          <p:cNvPr id="64" name="Straight Connector 63"/>
          <p:cNvCxnSpPr>
            <a:stCxn id="25" idx="1"/>
          </p:cNvCxnSpPr>
          <p:nvPr/>
        </p:nvCxnSpPr>
        <p:spPr>
          <a:xfrm flipH="1" flipV="1">
            <a:off x="4263892" y="2957392"/>
            <a:ext cx="209767" cy="35179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1" idx="1"/>
          </p:cNvCxnSpPr>
          <p:nvPr/>
        </p:nvCxnSpPr>
        <p:spPr>
          <a:xfrm>
            <a:off x="4997743" y="3955389"/>
            <a:ext cx="212149" cy="38469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3" idx="3"/>
          </p:cNvCxnSpPr>
          <p:nvPr/>
        </p:nvCxnSpPr>
        <p:spPr>
          <a:xfrm flipH="1">
            <a:off x="4373010" y="4006116"/>
            <a:ext cx="295901" cy="39575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598" y="5780921"/>
            <a:ext cx="990868" cy="105498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490" y="3850194"/>
            <a:ext cx="900144" cy="1158227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 flipH="1">
            <a:off x="635923" y="5307065"/>
            <a:ext cx="295901" cy="39575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491454" y="5563468"/>
            <a:ext cx="256356" cy="23922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689996" y="5395124"/>
            <a:ext cx="700070" cy="36980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678" y="3852841"/>
            <a:ext cx="1243528" cy="1287417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359" y="3751596"/>
            <a:ext cx="990493" cy="118992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4033" y="5643590"/>
            <a:ext cx="935754" cy="1158241"/>
          </a:xfrm>
          <a:prstGeom prst="rect">
            <a:avLst/>
          </a:prstGeom>
        </p:spPr>
      </p:pic>
      <p:cxnSp>
        <p:nvCxnSpPr>
          <p:cNvPr id="81" name="Straight Connector 80"/>
          <p:cNvCxnSpPr/>
          <p:nvPr/>
        </p:nvCxnSpPr>
        <p:spPr>
          <a:xfrm flipH="1" flipV="1">
            <a:off x="8327762" y="4916057"/>
            <a:ext cx="237194" cy="27814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1" idx="0"/>
          </p:cNvCxnSpPr>
          <p:nvPr/>
        </p:nvCxnSpPr>
        <p:spPr>
          <a:xfrm flipV="1">
            <a:off x="8850838" y="4484579"/>
            <a:ext cx="145495" cy="58527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9101215" y="5851725"/>
            <a:ext cx="209767" cy="35179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3" y="5597165"/>
            <a:ext cx="925924" cy="1124781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760258" y="2821054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973296" y="977784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992656" y="2342383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90522" y="4429308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12708" y="6079351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0226500" y="6010628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857" y="5699710"/>
            <a:ext cx="718642" cy="1088085"/>
          </a:xfrm>
          <a:prstGeom prst="rect">
            <a:avLst/>
          </a:prstGeom>
        </p:spPr>
      </p:pic>
      <p:cxnSp>
        <p:nvCxnSpPr>
          <p:cNvPr id="90" name="Straight Connector 89"/>
          <p:cNvCxnSpPr/>
          <p:nvPr/>
        </p:nvCxnSpPr>
        <p:spPr>
          <a:xfrm flipH="1">
            <a:off x="1561252" y="4497672"/>
            <a:ext cx="325282" cy="33880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646" y="430347"/>
            <a:ext cx="1059807" cy="11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9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5FB-2B66-4598-854E-A63B199FC595}" type="slidenum">
              <a:rPr lang="en-GB" smtClean="0"/>
              <a:t>7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1929693"/>
            <a:ext cx="12192000" cy="3536400"/>
            <a:chOff x="-14990" y="1922398"/>
            <a:chExt cx="12181544" cy="3558978"/>
          </a:xfrm>
        </p:grpSpPr>
        <p:sp>
          <p:nvSpPr>
            <p:cNvPr id="4" name="Freeform 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7">
                <a:solidFill>
                  <a:srgbClr val="CF48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7">
                  <a:solidFill>
                    <a:srgbClr val="CF48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8" name="Isosceles Triangle 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Isosceles Triangle 1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1119913" y="1628336"/>
            <a:ext cx="835682" cy="841812"/>
            <a:chOff x="845017" y="1309584"/>
            <a:chExt cx="835682" cy="841812"/>
          </a:xfrm>
        </p:grpSpPr>
        <p:sp>
          <p:nvSpPr>
            <p:cNvPr id="16" name="Oval 15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7" name="Oval 16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43018" y="1678944"/>
            <a:ext cx="835682" cy="841812"/>
            <a:chOff x="845017" y="1309584"/>
            <a:chExt cx="835682" cy="841812"/>
          </a:xfrm>
        </p:grpSpPr>
        <p:sp>
          <p:nvSpPr>
            <p:cNvPr id="19" name="Oval 18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0" name="Oval 19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70417" y="2609784"/>
            <a:ext cx="835682" cy="841812"/>
            <a:chOff x="845017" y="1309584"/>
            <a:chExt cx="835682" cy="841812"/>
          </a:xfrm>
        </p:grpSpPr>
        <p:sp>
          <p:nvSpPr>
            <p:cNvPr id="22" name="Oval 21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3" name="Oval 22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34758" y="3185087"/>
            <a:ext cx="835682" cy="841812"/>
            <a:chOff x="845017" y="1309584"/>
            <a:chExt cx="835682" cy="841812"/>
          </a:xfrm>
        </p:grpSpPr>
        <p:sp>
          <p:nvSpPr>
            <p:cNvPr id="25" name="Oval 24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6" name="Oval 25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67468" y="4754707"/>
            <a:ext cx="835682" cy="841812"/>
            <a:chOff x="845017" y="1309584"/>
            <a:chExt cx="835682" cy="841812"/>
          </a:xfrm>
        </p:grpSpPr>
        <p:sp>
          <p:nvSpPr>
            <p:cNvPr id="28" name="Oval 27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9" name="Oval 28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F5B005"/>
                  </a:solidFill>
                </a:rPr>
                <a:t>S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32997" y="5069854"/>
            <a:ext cx="835682" cy="841812"/>
            <a:chOff x="845017" y="1309584"/>
            <a:chExt cx="835682" cy="841812"/>
          </a:xfrm>
        </p:grpSpPr>
        <p:sp>
          <p:nvSpPr>
            <p:cNvPr id="31" name="Oval 30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32" name="Oval 31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20479" y="0"/>
            <a:ext cx="389637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sz="2000" b="1" u="sng" dirty="0" smtClean="0">
                <a:solidFill>
                  <a:srgbClr val="F5B005"/>
                </a:solidFill>
              </a:rPr>
              <a:t>English </a:t>
            </a:r>
            <a:r>
              <a:rPr lang="en-GB" sz="2000" b="1" u="sng" dirty="0">
                <a:solidFill>
                  <a:srgbClr val="F5B005"/>
                </a:solidFill>
              </a:rPr>
              <a:t>curriculum road </a:t>
            </a:r>
            <a:r>
              <a:rPr lang="en-GB" sz="2000" b="1" u="sng" dirty="0" smtClean="0">
                <a:solidFill>
                  <a:srgbClr val="F5B005"/>
                </a:solidFill>
              </a:rPr>
              <a:t>map Year </a:t>
            </a:r>
            <a:r>
              <a:rPr lang="en-GB" sz="2000" b="1" u="sng" dirty="0">
                <a:solidFill>
                  <a:srgbClr val="F5B005"/>
                </a:solidFill>
              </a:rPr>
              <a:t>4</a:t>
            </a:r>
            <a:r>
              <a:rPr lang="en-GB" sz="2000" b="1" u="sng" dirty="0" smtClean="0">
                <a:solidFill>
                  <a:srgbClr val="F5B005"/>
                </a:solidFill>
              </a:rPr>
              <a:t> </a:t>
            </a:r>
            <a:endParaRPr lang="en-GB" sz="2000" b="1" u="sng" dirty="0">
              <a:solidFill>
                <a:srgbClr val="F5B005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71" y="106757"/>
            <a:ext cx="749929" cy="132416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979" y="290577"/>
            <a:ext cx="1330755" cy="11594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859" y="651024"/>
            <a:ext cx="839628" cy="1100593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H="1">
            <a:off x="1968331" y="1507708"/>
            <a:ext cx="699397" cy="37157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1690449" y="1447516"/>
            <a:ext cx="245325" cy="23214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16" idx="1"/>
          </p:cNvCxnSpPr>
          <p:nvPr/>
        </p:nvCxnSpPr>
        <p:spPr>
          <a:xfrm>
            <a:off x="922946" y="1444743"/>
            <a:ext cx="319350" cy="30687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873" y="441058"/>
            <a:ext cx="958633" cy="11949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794" y="2336543"/>
            <a:ext cx="732818" cy="951646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 flipH="1">
            <a:off x="6008567" y="1356750"/>
            <a:ext cx="286577" cy="36031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9" idx="1"/>
          </p:cNvCxnSpPr>
          <p:nvPr/>
        </p:nvCxnSpPr>
        <p:spPr>
          <a:xfrm>
            <a:off x="5250488" y="1642139"/>
            <a:ext cx="314913" cy="160086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46" idx="1"/>
          </p:cNvCxnSpPr>
          <p:nvPr/>
        </p:nvCxnSpPr>
        <p:spPr>
          <a:xfrm>
            <a:off x="6156390" y="2408354"/>
            <a:ext cx="251404" cy="40401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992" y="448124"/>
            <a:ext cx="1048272" cy="12206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006" y="1706817"/>
            <a:ext cx="1211544" cy="998402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 flipH="1">
            <a:off x="8968325" y="2282515"/>
            <a:ext cx="238444" cy="33084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9165902" y="2434350"/>
            <a:ext cx="1074687" cy="47653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3" idx="1"/>
          </p:cNvCxnSpPr>
          <p:nvPr/>
        </p:nvCxnSpPr>
        <p:spPr>
          <a:xfrm>
            <a:off x="9206098" y="3166357"/>
            <a:ext cx="1018263" cy="19860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546" y="2328801"/>
            <a:ext cx="842057" cy="99951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003" y="3878563"/>
            <a:ext cx="894201" cy="107413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>
            <a:off x="4438431" y="3964213"/>
            <a:ext cx="238444" cy="33084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25" idx="1"/>
          </p:cNvCxnSpPr>
          <p:nvPr/>
        </p:nvCxnSpPr>
        <p:spPr>
          <a:xfrm flipH="1" flipV="1">
            <a:off x="4235603" y="2910883"/>
            <a:ext cx="321538" cy="39748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3" idx="1"/>
          </p:cNvCxnSpPr>
          <p:nvPr/>
        </p:nvCxnSpPr>
        <p:spPr>
          <a:xfrm>
            <a:off x="5134662" y="3910532"/>
            <a:ext cx="155341" cy="50509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6" y="5521873"/>
            <a:ext cx="963579" cy="1216722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 flipH="1" flipV="1">
            <a:off x="839758" y="4989059"/>
            <a:ext cx="237736" cy="10393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017816" y="5507661"/>
            <a:ext cx="224480" cy="521521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0" idx="1"/>
          </p:cNvCxnSpPr>
          <p:nvPr/>
        </p:nvCxnSpPr>
        <p:spPr>
          <a:xfrm flipH="1" flipV="1">
            <a:off x="1561135" y="5594534"/>
            <a:ext cx="271247" cy="59342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556" y="5611195"/>
            <a:ext cx="1437686" cy="118438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723" y="5675616"/>
            <a:ext cx="946283" cy="1099900"/>
          </a:xfrm>
          <a:prstGeom prst="rect">
            <a:avLst/>
          </a:prstGeom>
        </p:spPr>
      </p:pic>
      <p:cxnSp>
        <p:nvCxnSpPr>
          <p:cNvPr id="82" name="Straight Connector 81"/>
          <p:cNvCxnSpPr>
            <a:endCxn id="79" idx="3"/>
          </p:cNvCxnSpPr>
          <p:nvPr/>
        </p:nvCxnSpPr>
        <p:spPr>
          <a:xfrm flipH="1">
            <a:off x="8171242" y="5757301"/>
            <a:ext cx="366261" cy="44608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 flipV="1">
            <a:off x="8397223" y="4743995"/>
            <a:ext cx="317721" cy="37663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81" idx="1"/>
          </p:cNvCxnSpPr>
          <p:nvPr/>
        </p:nvCxnSpPr>
        <p:spPr>
          <a:xfrm>
            <a:off x="9111920" y="5803383"/>
            <a:ext cx="217803" cy="42218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1" y="4270382"/>
            <a:ext cx="782645" cy="12016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53575" y="855941"/>
            <a:ext cx="1305107" cy="14098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361" y="2756523"/>
            <a:ext cx="863586" cy="12168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976" y="3938430"/>
            <a:ext cx="911394" cy="103291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382" y="5621683"/>
            <a:ext cx="860735" cy="1132545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3524976" y="1011787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82292" y="2534124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049996" y="3166357"/>
            <a:ext cx="589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368525" y="4360015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6282" y="4056012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241165" y="5912366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526" y="4095010"/>
            <a:ext cx="602551" cy="956627"/>
          </a:xfrm>
          <a:prstGeom prst="rect">
            <a:avLst/>
          </a:prstGeom>
        </p:spPr>
      </p:pic>
      <p:cxnSp>
        <p:nvCxnSpPr>
          <p:cNvPr id="89" name="Straight Connector 88"/>
          <p:cNvCxnSpPr/>
          <p:nvPr/>
        </p:nvCxnSpPr>
        <p:spPr>
          <a:xfrm flipH="1">
            <a:off x="9086876" y="4783342"/>
            <a:ext cx="238444" cy="33084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9927177" y="4549609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6403" y="3971457"/>
            <a:ext cx="868143" cy="111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9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5FB-2B66-4598-854E-A63B199FC595}" type="slidenum">
              <a:rPr lang="en-GB" smtClean="0"/>
              <a:t>8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0" y="1943897"/>
            <a:ext cx="12192000" cy="3536400"/>
            <a:chOff x="-14990" y="1922398"/>
            <a:chExt cx="12181544" cy="3558978"/>
          </a:xfrm>
        </p:grpSpPr>
        <p:sp>
          <p:nvSpPr>
            <p:cNvPr id="4" name="Freeform 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7">
                <a:solidFill>
                  <a:srgbClr val="CF48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7">
                  <a:solidFill>
                    <a:srgbClr val="CF48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8" name="Isosceles Triangle 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Isosceles Triangle 1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1119913" y="1628336"/>
            <a:ext cx="835682" cy="841812"/>
            <a:chOff x="845017" y="1309584"/>
            <a:chExt cx="835682" cy="841812"/>
          </a:xfrm>
        </p:grpSpPr>
        <p:sp>
          <p:nvSpPr>
            <p:cNvPr id="16" name="Oval 15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7" name="Oval 16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968820" y="1628336"/>
            <a:ext cx="835682" cy="841812"/>
            <a:chOff x="845017" y="1309584"/>
            <a:chExt cx="835682" cy="841812"/>
          </a:xfrm>
        </p:grpSpPr>
        <p:sp>
          <p:nvSpPr>
            <p:cNvPr id="19" name="Oval 18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0" name="Oval 19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70417" y="2609784"/>
            <a:ext cx="835682" cy="841812"/>
            <a:chOff x="845017" y="1309584"/>
            <a:chExt cx="835682" cy="841812"/>
          </a:xfrm>
        </p:grpSpPr>
        <p:sp>
          <p:nvSpPr>
            <p:cNvPr id="22" name="Oval 21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3" name="Oval 22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51276" y="3185901"/>
            <a:ext cx="835682" cy="841812"/>
            <a:chOff x="845017" y="1309584"/>
            <a:chExt cx="835682" cy="841812"/>
          </a:xfrm>
        </p:grpSpPr>
        <p:sp>
          <p:nvSpPr>
            <p:cNvPr id="25" name="Oval 24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6" name="Oval 25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74138" y="4321922"/>
            <a:ext cx="835682" cy="841812"/>
            <a:chOff x="845017" y="1309584"/>
            <a:chExt cx="835682" cy="841812"/>
          </a:xfrm>
        </p:grpSpPr>
        <p:sp>
          <p:nvSpPr>
            <p:cNvPr id="28" name="Oval 27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9" name="Oval 28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F5B005"/>
                  </a:solidFill>
                </a:rPr>
                <a:t>S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52575" y="5029490"/>
            <a:ext cx="835682" cy="841812"/>
            <a:chOff x="845017" y="1309584"/>
            <a:chExt cx="835682" cy="841812"/>
          </a:xfrm>
        </p:grpSpPr>
        <p:sp>
          <p:nvSpPr>
            <p:cNvPr id="31" name="Oval 30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32" name="Oval 31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20479" y="0"/>
            <a:ext cx="389637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sz="2000" b="1" u="sng" dirty="0" smtClean="0">
                <a:solidFill>
                  <a:srgbClr val="F5B005"/>
                </a:solidFill>
              </a:rPr>
              <a:t>English </a:t>
            </a:r>
            <a:r>
              <a:rPr lang="en-GB" sz="2000" b="1" u="sng" dirty="0">
                <a:solidFill>
                  <a:srgbClr val="F5B005"/>
                </a:solidFill>
              </a:rPr>
              <a:t>curriculum road </a:t>
            </a:r>
            <a:r>
              <a:rPr lang="en-GB" sz="2000" b="1" u="sng" dirty="0" smtClean="0">
                <a:solidFill>
                  <a:srgbClr val="F5B005"/>
                </a:solidFill>
              </a:rPr>
              <a:t>map Year 5 </a:t>
            </a:r>
            <a:endParaRPr lang="en-GB" sz="2000" b="1" u="sng" dirty="0">
              <a:solidFill>
                <a:srgbClr val="F5B005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37" y="164347"/>
            <a:ext cx="883453" cy="1249020"/>
          </a:xfrm>
          <a:prstGeom prst="rect">
            <a:avLst/>
          </a:prstGeom>
        </p:spPr>
      </p:pic>
      <p:cxnSp>
        <p:nvCxnSpPr>
          <p:cNvPr id="35" name="Straight Connector 34"/>
          <p:cNvCxnSpPr>
            <a:endCxn id="16" idx="1"/>
          </p:cNvCxnSpPr>
          <p:nvPr/>
        </p:nvCxnSpPr>
        <p:spPr>
          <a:xfrm>
            <a:off x="943340" y="1379031"/>
            <a:ext cx="298956" cy="372586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223" y="411418"/>
            <a:ext cx="1306053" cy="13431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986" y="393931"/>
            <a:ext cx="915991" cy="1205944"/>
          </a:xfrm>
          <a:prstGeom prst="rect">
            <a:avLst/>
          </a:prstGeom>
        </p:spPr>
      </p:pic>
      <p:cxnSp>
        <p:nvCxnSpPr>
          <p:cNvPr id="39" name="Straight Connector 38"/>
          <p:cNvCxnSpPr>
            <a:endCxn id="19" idx="1"/>
          </p:cNvCxnSpPr>
          <p:nvPr/>
        </p:nvCxnSpPr>
        <p:spPr>
          <a:xfrm>
            <a:off x="4943481" y="1597047"/>
            <a:ext cx="147722" cy="15457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48123" y="1600453"/>
            <a:ext cx="664965" cy="25433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9" idx="7"/>
          </p:cNvCxnSpPr>
          <p:nvPr/>
        </p:nvCxnSpPr>
        <p:spPr>
          <a:xfrm flipH="1">
            <a:off x="5682119" y="1281656"/>
            <a:ext cx="472084" cy="469961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726" y="1379031"/>
            <a:ext cx="1474741" cy="112973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0347" y="2564547"/>
            <a:ext cx="1024978" cy="138216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31" y="2294671"/>
            <a:ext cx="803683" cy="1010186"/>
          </a:xfrm>
          <a:prstGeom prst="rect">
            <a:avLst/>
          </a:prstGeom>
        </p:spPr>
      </p:pic>
      <p:cxnSp>
        <p:nvCxnSpPr>
          <p:cNvPr id="52" name="Straight Connector 51"/>
          <p:cNvCxnSpPr>
            <a:endCxn id="25" idx="1"/>
          </p:cNvCxnSpPr>
          <p:nvPr/>
        </p:nvCxnSpPr>
        <p:spPr>
          <a:xfrm>
            <a:off x="4201614" y="2950613"/>
            <a:ext cx="272045" cy="358569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001762" y="3946715"/>
            <a:ext cx="292376" cy="34385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151655" y="3217282"/>
            <a:ext cx="1397989" cy="251120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22" idx="7"/>
          </p:cNvCxnSpPr>
          <p:nvPr/>
        </p:nvCxnSpPr>
        <p:spPr>
          <a:xfrm flipH="1">
            <a:off x="9083716" y="2091809"/>
            <a:ext cx="250444" cy="641256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9206099" y="2308325"/>
            <a:ext cx="1006644" cy="60406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232" y="5681805"/>
            <a:ext cx="965189" cy="1146945"/>
          </a:xfrm>
          <a:prstGeom prst="rect">
            <a:avLst/>
          </a:prstGeom>
        </p:spPr>
      </p:pic>
      <p:cxnSp>
        <p:nvCxnSpPr>
          <p:cNvPr id="69" name="Straight Connector 68"/>
          <p:cNvCxnSpPr/>
          <p:nvPr/>
        </p:nvCxnSpPr>
        <p:spPr>
          <a:xfrm flipH="1">
            <a:off x="8598043" y="4467701"/>
            <a:ext cx="250444" cy="641256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6" idx="3"/>
          </p:cNvCxnSpPr>
          <p:nvPr/>
        </p:nvCxnSpPr>
        <p:spPr>
          <a:xfrm flipH="1">
            <a:off x="7860421" y="5800341"/>
            <a:ext cx="287699" cy="45493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8583583" y="5785726"/>
            <a:ext cx="622516" cy="20608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593990" y="4440518"/>
            <a:ext cx="361605" cy="196378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668376" y="5024207"/>
            <a:ext cx="249395" cy="376651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45135" y="5158334"/>
            <a:ext cx="529657" cy="82505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5" y="5408070"/>
            <a:ext cx="1077463" cy="9484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314" y="550400"/>
            <a:ext cx="903190" cy="119350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29916" y="912167"/>
            <a:ext cx="1190791" cy="12193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898" y="3825071"/>
            <a:ext cx="1439817" cy="117803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348" y="5629428"/>
            <a:ext cx="970915" cy="116129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751" y="5673476"/>
            <a:ext cx="928007" cy="115527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021" y="3716060"/>
            <a:ext cx="1066354" cy="131311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735" y="3814591"/>
            <a:ext cx="913492" cy="128032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907805" y="934717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1556907" y="3117131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943481" y="4571242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748806" y="5944436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143970" y="5932761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2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FF5FB-2B66-4598-854E-A63B199FC595}" type="slidenum">
              <a:rPr lang="en-GB" smtClean="0"/>
              <a:t>9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0" y="1929693"/>
            <a:ext cx="12192000" cy="3536400"/>
            <a:chOff x="-14990" y="1922398"/>
            <a:chExt cx="12181544" cy="3558978"/>
          </a:xfrm>
        </p:grpSpPr>
        <p:sp>
          <p:nvSpPr>
            <p:cNvPr id="4" name="Freeform 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7">
                <a:solidFill>
                  <a:srgbClr val="CF480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7">
                  <a:solidFill>
                    <a:srgbClr val="CF480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8" name="Isosceles Triangle 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Isosceles Triangle 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Isosceles Triangle 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Isosceles Triangle 1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" name="Isosceles Triangle 1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7">
                    <a:solidFill>
                      <a:srgbClr val="CF480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15" name="Group 14"/>
          <p:cNvGrpSpPr/>
          <p:nvPr/>
        </p:nvGrpSpPr>
        <p:grpSpPr>
          <a:xfrm>
            <a:off x="1119913" y="1628336"/>
            <a:ext cx="835682" cy="841812"/>
            <a:chOff x="845017" y="1309584"/>
            <a:chExt cx="835682" cy="841812"/>
          </a:xfrm>
        </p:grpSpPr>
        <p:sp>
          <p:nvSpPr>
            <p:cNvPr id="16" name="Oval 15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17" name="Oval 16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52131" y="1616144"/>
            <a:ext cx="835682" cy="841812"/>
            <a:chOff x="845017" y="1309584"/>
            <a:chExt cx="835682" cy="841812"/>
          </a:xfrm>
        </p:grpSpPr>
        <p:sp>
          <p:nvSpPr>
            <p:cNvPr id="19" name="Oval 18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0" name="Oval 19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Au2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70417" y="2609784"/>
            <a:ext cx="835682" cy="841812"/>
            <a:chOff x="845017" y="1309584"/>
            <a:chExt cx="835682" cy="841812"/>
          </a:xfrm>
        </p:grpSpPr>
        <p:sp>
          <p:nvSpPr>
            <p:cNvPr id="22" name="Oval 21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3" name="Oval 22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51276" y="3185901"/>
            <a:ext cx="835682" cy="841812"/>
            <a:chOff x="845017" y="1309584"/>
            <a:chExt cx="835682" cy="841812"/>
          </a:xfrm>
        </p:grpSpPr>
        <p:sp>
          <p:nvSpPr>
            <p:cNvPr id="25" name="Oval 24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6" name="Oval 25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rgbClr val="F5B005"/>
                  </a:solidFill>
                </a:rPr>
                <a:t>Sp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 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7093" y="4923115"/>
            <a:ext cx="835682" cy="841812"/>
            <a:chOff x="845017" y="1309584"/>
            <a:chExt cx="835682" cy="841812"/>
          </a:xfrm>
        </p:grpSpPr>
        <p:sp>
          <p:nvSpPr>
            <p:cNvPr id="28" name="Oval 27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29" name="Oval 28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F5B005"/>
                  </a:solidFill>
                </a:rPr>
                <a:t>S</a:t>
              </a:r>
              <a:r>
                <a:rPr lang="en-GB" sz="1400" b="1" dirty="0" smtClean="0">
                  <a:solidFill>
                    <a:srgbClr val="F5B005"/>
                  </a:solidFill>
                </a:rPr>
                <a:t>u1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32997" y="5069854"/>
            <a:ext cx="835682" cy="841812"/>
            <a:chOff x="845017" y="1309584"/>
            <a:chExt cx="835682" cy="841812"/>
          </a:xfrm>
        </p:grpSpPr>
        <p:sp>
          <p:nvSpPr>
            <p:cNvPr id="31" name="Oval 30"/>
            <p:cNvSpPr/>
            <p:nvPr/>
          </p:nvSpPr>
          <p:spPr>
            <a:xfrm>
              <a:off x="845017" y="1309584"/>
              <a:ext cx="835682" cy="841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86"/>
            </a:p>
          </p:txBody>
        </p:sp>
        <p:sp>
          <p:nvSpPr>
            <p:cNvPr id="32" name="Oval 31"/>
            <p:cNvSpPr/>
            <p:nvPr/>
          </p:nvSpPr>
          <p:spPr>
            <a:xfrm>
              <a:off x="980794" y="1456323"/>
              <a:ext cx="564127" cy="548334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5B005"/>
                  </a:solidFill>
                </a:rPr>
                <a:t>Su2</a:t>
              </a:r>
              <a:endParaRPr lang="en-GB" sz="1400" b="1" dirty="0">
                <a:solidFill>
                  <a:srgbClr val="F5B005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20479" y="0"/>
            <a:ext cx="389637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GB" sz="2000" b="1" u="sng" dirty="0" smtClean="0">
                <a:solidFill>
                  <a:srgbClr val="F5B005"/>
                </a:solidFill>
              </a:rPr>
              <a:t>English </a:t>
            </a:r>
            <a:r>
              <a:rPr lang="en-GB" sz="2000" b="1" u="sng" dirty="0">
                <a:solidFill>
                  <a:srgbClr val="F5B005"/>
                </a:solidFill>
              </a:rPr>
              <a:t>curriculum road </a:t>
            </a:r>
            <a:r>
              <a:rPr lang="en-GB" sz="2000" b="1" u="sng" dirty="0" smtClean="0">
                <a:solidFill>
                  <a:srgbClr val="F5B005"/>
                </a:solidFill>
              </a:rPr>
              <a:t>map Year 6 </a:t>
            </a:r>
            <a:endParaRPr lang="en-GB" sz="2000" b="1" u="sng" dirty="0">
              <a:solidFill>
                <a:srgbClr val="F5B005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3" y="156770"/>
            <a:ext cx="1579529" cy="9648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3835" y="5638052"/>
            <a:ext cx="730511" cy="109938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461" y="444876"/>
            <a:ext cx="806853" cy="13279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7598" y="364122"/>
            <a:ext cx="1037141" cy="121566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6858" y="465136"/>
            <a:ext cx="806853" cy="13279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2644" y="1310854"/>
            <a:ext cx="1333686" cy="16671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975" y="3811634"/>
            <a:ext cx="967514" cy="125776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66" y="5306260"/>
            <a:ext cx="1134124" cy="144781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527" y="5825222"/>
            <a:ext cx="2145342" cy="95439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361" y="2425421"/>
            <a:ext cx="600806" cy="68293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429" y="5743524"/>
            <a:ext cx="1727680" cy="1063188"/>
          </a:xfrm>
          <a:prstGeom prst="rect">
            <a:avLst/>
          </a:prstGeom>
        </p:spPr>
      </p:pic>
      <p:cxnSp>
        <p:nvCxnSpPr>
          <p:cNvPr id="51" name="Straight Connector 50"/>
          <p:cNvCxnSpPr>
            <a:endCxn id="16" idx="1"/>
          </p:cNvCxnSpPr>
          <p:nvPr/>
        </p:nvCxnSpPr>
        <p:spPr>
          <a:xfrm>
            <a:off x="816801" y="1090566"/>
            <a:ext cx="425495" cy="661051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66688" y="1176628"/>
            <a:ext cx="257591" cy="48583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919853" y="1537722"/>
            <a:ext cx="1159506" cy="30920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600670" y="1496400"/>
            <a:ext cx="319350" cy="30687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432637" y="1372782"/>
            <a:ext cx="253584" cy="29927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672086" y="1679698"/>
            <a:ext cx="1237607" cy="23071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9145904" y="2154044"/>
            <a:ext cx="995971" cy="71589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9165389" y="3204564"/>
            <a:ext cx="532819" cy="24703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980954" y="3406354"/>
            <a:ext cx="319350" cy="30687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809210" y="2961262"/>
            <a:ext cx="158071" cy="21150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062300" y="3863605"/>
            <a:ext cx="481692" cy="342864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411791" y="3995642"/>
            <a:ext cx="196644" cy="38884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001361" y="4762528"/>
            <a:ext cx="179628" cy="204853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28" idx="3"/>
          </p:cNvCxnSpPr>
          <p:nvPr/>
        </p:nvCxnSpPr>
        <p:spPr>
          <a:xfrm flipV="1">
            <a:off x="1253520" y="5641646"/>
            <a:ext cx="305956" cy="444258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916276" y="5770593"/>
            <a:ext cx="187251" cy="585757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331206" y="5838098"/>
            <a:ext cx="264081" cy="381855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248788" y="5676278"/>
            <a:ext cx="757038" cy="257218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444" y="201286"/>
            <a:ext cx="1038042" cy="131724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0527" y="444198"/>
            <a:ext cx="929475" cy="115598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997" y="5919366"/>
            <a:ext cx="785187" cy="882726"/>
          </a:xfrm>
          <a:prstGeom prst="rect">
            <a:avLst/>
          </a:prstGeom>
        </p:spPr>
      </p:pic>
      <p:cxnSp>
        <p:nvCxnSpPr>
          <p:cNvPr id="77" name="Straight Connector 76"/>
          <p:cNvCxnSpPr>
            <a:stCxn id="63" idx="1"/>
          </p:cNvCxnSpPr>
          <p:nvPr/>
        </p:nvCxnSpPr>
        <p:spPr>
          <a:xfrm flipH="1" flipV="1">
            <a:off x="8838375" y="5911667"/>
            <a:ext cx="187622" cy="449062"/>
          </a:xfrm>
          <a:prstGeom prst="line">
            <a:avLst/>
          </a:prstGeom>
          <a:ln>
            <a:solidFill>
              <a:srgbClr val="F5B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0179" y="3237429"/>
            <a:ext cx="1162212" cy="153373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359" y="4023138"/>
            <a:ext cx="1331279" cy="97774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3850021" y="869627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858" y="3722792"/>
            <a:ext cx="714555" cy="1019865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8690343" y="815702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528545" y="4065905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49337" y="2617782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03664" y="4297792"/>
            <a:ext cx="575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0701495" y="5867924"/>
            <a:ext cx="487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5B005"/>
                </a:solidFill>
              </a:rPr>
              <a:t>RFP</a:t>
            </a:r>
            <a:endParaRPr lang="en-GB" sz="1200" b="1" dirty="0">
              <a:solidFill>
                <a:srgbClr val="F5B005"/>
              </a:solidFill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434" y="4088513"/>
            <a:ext cx="620426" cy="70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69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Widescreen</PresentationFormat>
  <Paragraphs>94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Our English Curriculum follows a text-based approach.   On the following slides you will see the texts covered in each year group. We have worked hard to ensure children experience breadth and diversity, a range of genres and a large selection of  authors.  Note: Where the acronym RFP is used, this means “Reading for Pleasure”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Dane Bank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English Curriculum follows a text-based approach.   On the following slides you will see the texts covered in each year group. We have worked hard to ensure children experience breadth and diversity, a range of genres and a large selection of  authors.  Note: Where the acronym RFP is used, this means “Reading for Pleasure” </dc:title>
  <dc:creator>Joanne Lennon</dc:creator>
  <cp:lastModifiedBy>Joanne Lennon</cp:lastModifiedBy>
  <cp:revision>1</cp:revision>
  <dcterms:created xsi:type="dcterms:W3CDTF">2021-02-01T11:49:41Z</dcterms:created>
  <dcterms:modified xsi:type="dcterms:W3CDTF">2021-02-01T11:50:02Z</dcterms:modified>
</cp:coreProperties>
</file>